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3" r:id="rId3"/>
    <p:sldId id="282" r:id="rId4"/>
    <p:sldId id="283" r:id="rId5"/>
    <p:sldId id="284" r:id="rId6"/>
    <p:sldId id="280" r:id="rId7"/>
    <p:sldId id="285" r:id="rId8"/>
    <p:sldId id="277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in.craigslist.org/apa/d/austin-the-perfect-place-to-call-home/7285549484.html" TargetMode="External"/><Relationship Id="rId2" Type="http://schemas.openxmlformats.org/officeDocument/2006/relationships/hyperlink" Target="https://austin.craigslist.org/apa/d/austin-ceiling-fans-new-light-fixtures/727250056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smiforestcreekapts.com/" TargetMode="External"/><Relationship Id="rId4" Type="http://schemas.openxmlformats.org/officeDocument/2006/relationships/hyperlink" Target="https://austin.craigslist.org/apa/d/austin-nw-apartment-community-with-nice/7281706093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state.com/tr/renters-insurance/different-types-of-apartments.aspx" TargetMode="External"/><Relationship Id="rId2" Type="http://schemas.openxmlformats.org/officeDocument/2006/relationships/hyperlink" Target="https://www.apartments.com/blo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434714" cy="344078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/>
              <a:t>Weds. March 10</a:t>
            </a:r>
            <a:r>
              <a:rPr lang="en-US" sz="2800" b="1" baseline="30000" dirty="0"/>
              <a:t>th</a:t>
            </a:r>
            <a:r>
              <a:rPr lang="en-US" sz="2800" b="1" dirty="0"/>
              <a:t> BISD Early Release Day</a:t>
            </a:r>
          </a:p>
          <a:p>
            <a:pPr algn="ctr"/>
            <a:r>
              <a:rPr lang="en-US" sz="2800" b="1" dirty="0"/>
              <a:t>Spring Break March 15-19</a:t>
            </a:r>
          </a:p>
          <a:p>
            <a:pPr algn="ctr"/>
            <a:r>
              <a:rPr lang="en-US" sz="2800" b="1" dirty="0"/>
              <a:t>Weds. March 24</a:t>
            </a:r>
            <a:r>
              <a:rPr lang="en-US" sz="2800" b="1" baseline="30000" dirty="0"/>
              <a:t>th</a:t>
            </a:r>
            <a:r>
              <a:rPr lang="en-US" sz="2800" b="1" dirty="0"/>
              <a:t> from 9-1 PSAT for 9</a:t>
            </a:r>
            <a:r>
              <a:rPr lang="en-US" sz="2800" b="1" baseline="30000" dirty="0"/>
              <a:t>th</a:t>
            </a:r>
            <a:r>
              <a:rPr lang="en-US" sz="2800" b="1" dirty="0"/>
              <a:t> and 10</a:t>
            </a:r>
            <a:r>
              <a:rPr lang="en-US" sz="2800" b="1" baseline="30000" dirty="0"/>
              <a:t>th</a:t>
            </a:r>
            <a:r>
              <a:rPr lang="en-US" sz="2800" b="1" dirty="0"/>
              <a:t> Graders</a:t>
            </a:r>
          </a:p>
          <a:p>
            <a:pPr marL="0" indent="0" algn="ctr">
              <a:buNone/>
            </a:pPr>
            <a:r>
              <a:rPr lang="en-US" sz="2800" b="1" dirty="0"/>
              <a:t>PSAT Study Guides are available in the library </a:t>
            </a:r>
          </a:p>
          <a:p>
            <a:pPr marL="0" indent="0" algn="ctr">
              <a:buNone/>
            </a:pPr>
            <a:r>
              <a:rPr lang="en-US" sz="2800" b="1" dirty="0"/>
              <a:t>or online at Khan Academy</a:t>
            </a:r>
          </a:p>
          <a:p>
            <a:pPr algn="ctr"/>
            <a:r>
              <a:rPr lang="en-US" sz="2800" b="1" dirty="0"/>
              <a:t>Weds. March 31 BISD Early Release Day</a:t>
            </a:r>
          </a:p>
        </p:txBody>
      </p:sp>
    </p:spTree>
    <p:extLst>
      <p:ext uri="{BB962C8B-B14F-4D97-AF65-F5344CB8AC3E}">
        <p14:creationId xmlns:p14="http://schemas.microsoft.com/office/powerpoint/2010/main" val="252985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04215"/>
            <a:ext cx="11642103" cy="4149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102936" y="684196"/>
            <a:ext cx="995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101-Renting an Apartment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E00C-54BF-4E6A-A5F4-B4881A8A0F67}"/>
              </a:ext>
            </a:extLst>
          </p:cNvPr>
          <p:cNvSpPr txBox="1"/>
          <p:nvPr/>
        </p:nvSpPr>
        <p:spPr>
          <a:xfrm>
            <a:off x="301658" y="1904215"/>
            <a:ext cx="11588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Common words: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/>
              <a:t>Landlord- person who owns the property.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/>
              <a:t>Lease Agreement or Lease- a legal contract between the landlord and renter that covers the length of time, price, and services included </a:t>
            </a:r>
            <a:r>
              <a:rPr lang="en-US" sz="2800" dirty="0" err="1"/>
              <a:t>ie</a:t>
            </a:r>
            <a:r>
              <a:rPr lang="en-US" sz="2800" dirty="0"/>
              <a:t> electricity, water, garbage, internet. If the renter or landlord breaks the lease, they may be forced to pay a fine or even go to court.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/>
              <a:t>Rent- monthly payment made to the landlord.</a:t>
            </a:r>
          </a:p>
        </p:txBody>
      </p:sp>
    </p:spTree>
    <p:extLst>
      <p:ext uri="{BB962C8B-B14F-4D97-AF65-F5344CB8AC3E}">
        <p14:creationId xmlns:p14="http://schemas.microsoft.com/office/powerpoint/2010/main" val="14900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04215"/>
            <a:ext cx="11642103" cy="4149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102936" y="684196"/>
            <a:ext cx="995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101-Renting an Apartment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E00C-54BF-4E6A-A5F4-B4881A8A0F67}"/>
              </a:ext>
            </a:extLst>
          </p:cNvPr>
          <p:cNvSpPr txBox="1"/>
          <p:nvPr/>
        </p:nvSpPr>
        <p:spPr>
          <a:xfrm>
            <a:off x="301658" y="1904215"/>
            <a:ext cx="11588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 can get a lease for one month, three months, six months, or a year, with the most common being a year. </a:t>
            </a:r>
          </a:p>
          <a:p>
            <a:pPr algn="ctr"/>
            <a:r>
              <a:rPr lang="en-US" sz="2800" dirty="0"/>
              <a:t>The shorter the lease, the more expensive the monthly rent since the landlord will have to find another renter. </a:t>
            </a:r>
          </a:p>
          <a:p>
            <a:pPr algn="ctr"/>
            <a:r>
              <a:rPr lang="en-US" sz="2800" dirty="0"/>
              <a:t>For example</a:t>
            </a:r>
          </a:p>
          <a:p>
            <a:pPr algn="ctr"/>
            <a:r>
              <a:rPr lang="en-US" sz="2800" dirty="0"/>
              <a:t>1 year- $1,200</a:t>
            </a:r>
          </a:p>
          <a:p>
            <a:pPr algn="ctr"/>
            <a:r>
              <a:rPr lang="en-US" sz="2800" dirty="0"/>
              <a:t>6 months- $1,400</a:t>
            </a:r>
          </a:p>
          <a:p>
            <a:pPr algn="ctr"/>
            <a:r>
              <a:rPr lang="en-US" sz="2800" dirty="0"/>
              <a:t>3 months- $1,500</a:t>
            </a:r>
          </a:p>
          <a:p>
            <a:pPr algn="ctr"/>
            <a:r>
              <a:rPr lang="en-US" sz="2800" dirty="0"/>
              <a:t>1 month- $1,800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39B74-46FF-40FB-AB3A-AB226922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3" y="3859800"/>
            <a:ext cx="3756053" cy="23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3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04215"/>
            <a:ext cx="11642103" cy="4149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102936" y="684196"/>
            <a:ext cx="995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101-Renting an Apartment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E00C-54BF-4E6A-A5F4-B4881A8A0F67}"/>
              </a:ext>
            </a:extLst>
          </p:cNvPr>
          <p:cNvSpPr txBox="1"/>
          <p:nvPr/>
        </p:nvSpPr>
        <p:spPr>
          <a:xfrm>
            <a:off x="301658" y="1904215"/>
            <a:ext cx="11588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Why would a shorter lease be a good idea? </a:t>
            </a:r>
          </a:p>
          <a:p>
            <a:pPr algn="ctr"/>
            <a:r>
              <a:rPr lang="en-US" sz="2800" dirty="0"/>
              <a:t>You are moving to Chicago for a new job. You have only been to Chicago a few times for the interview and a vacation. You get a 3 month lease, which gives you time to explore the city and perhaps find a better located or more affordable apartment.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99F3B-29EF-42A6-97D6-643A0038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8" y="3979585"/>
            <a:ext cx="2697392" cy="2246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14277-0FE9-4BD6-A803-C15684C84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470" y="4417458"/>
            <a:ext cx="3076673" cy="2227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C0CDA4-A67D-475C-B1E0-AEB46ABDE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541" y="4248090"/>
            <a:ext cx="4595567" cy="2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6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04215"/>
            <a:ext cx="11642103" cy="4149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102936" y="684196"/>
            <a:ext cx="995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101-Renting an Apartment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E00C-54BF-4E6A-A5F4-B4881A8A0F67}"/>
              </a:ext>
            </a:extLst>
          </p:cNvPr>
          <p:cNvSpPr txBox="1"/>
          <p:nvPr/>
        </p:nvSpPr>
        <p:spPr>
          <a:xfrm>
            <a:off x="301658" y="1904215"/>
            <a:ext cx="11588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Available apartments can be found on Craigslist, apartments.com, in the paper, or just walking around. </a:t>
            </a:r>
          </a:p>
          <a:p>
            <a:pPr algn="ctr"/>
            <a:r>
              <a:rPr lang="en-US" sz="2800" dirty="0"/>
              <a:t>Do your research and always tour the apartment before renting it.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C89C5-BDDA-416F-9459-0A9EFBDC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0" y="3429000"/>
            <a:ext cx="7136091" cy="30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04215"/>
            <a:ext cx="11642103" cy="4149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102936" y="684196"/>
            <a:ext cx="995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101-Renting an Apartment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E00C-54BF-4E6A-A5F4-B4881A8A0F67}"/>
              </a:ext>
            </a:extLst>
          </p:cNvPr>
          <p:cNvSpPr txBox="1"/>
          <p:nvPr/>
        </p:nvSpPr>
        <p:spPr>
          <a:xfrm>
            <a:off x="179109" y="1904215"/>
            <a:ext cx="11792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Common Terms: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dirty="0"/>
              <a:t>Deposit- amount you put down to reserve the apartment and in case any damage occurs. Can be first month’s rent, returned at the end.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dirty="0"/>
              <a:t>BR- Bedroom, BA- Bathroom </a:t>
            </a:r>
          </a:p>
          <a:p>
            <a:pPr algn="ctr"/>
            <a:r>
              <a:rPr lang="en-US" sz="2800" dirty="0"/>
              <a:t>For example: 2BR, 1 BA means 2 bedrooms, 1 bath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dirty="0"/>
              <a:t>W/D Washer/ Dryer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dirty="0" err="1"/>
              <a:t>Sqft</a:t>
            </a:r>
            <a:r>
              <a:rPr lang="en-US" sz="2800" dirty="0"/>
              <a:t> or ft2- square footage (size) of the apartment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dirty="0"/>
              <a:t>Pet friendly- may require a pet deposit (see above)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dirty="0"/>
              <a:t>Studio Apartment- all rooms, except bathroom, are open and in one room</a:t>
            </a:r>
          </a:p>
          <a:p>
            <a:pPr algn="ctr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02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04215"/>
            <a:ext cx="11642103" cy="4149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102936" y="684196"/>
            <a:ext cx="995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101-Renting an Apartment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E00C-54BF-4E6A-A5F4-B4881A8A0F67}"/>
              </a:ext>
            </a:extLst>
          </p:cNvPr>
          <p:cNvSpPr txBox="1"/>
          <p:nvPr/>
        </p:nvSpPr>
        <p:spPr>
          <a:xfrm>
            <a:off x="179109" y="1904215"/>
            <a:ext cx="11792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 Roommate or not to Roommate? </a:t>
            </a:r>
          </a:p>
          <a:p>
            <a:pPr algn="ctr"/>
            <a:r>
              <a:rPr lang="en-US" sz="2800" dirty="0"/>
              <a:t>Pros:</a:t>
            </a:r>
          </a:p>
          <a:p>
            <a:pPr algn="ctr"/>
            <a:r>
              <a:rPr lang="en-US" sz="2800" dirty="0"/>
              <a:t> The main cost of a rental goes into the kitchen and living room. </a:t>
            </a:r>
          </a:p>
          <a:p>
            <a:pPr algn="ctr"/>
            <a:r>
              <a:rPr lang="en-US" sz="2800" dirty="0"/>
              <a:t>To have roommates is always the cheaper option than living alone.</a:t>
            </a:r>
          </a:p>
          <a:p>
            <a:pPr algn="ctr"/>
            <a:r>
              <a:rPr lang="en-US" sz="2800" dirty="0"/>
              <a:t>For example 1 BR, 1 BA could be $1,200, whereas a 2 BR, 1 BA is $1,400 saving you $500. The more roommates the better 4 BR, 2 BA $2,000 equals $500 a person. </a:t>
            </a:r>
          </a:p>
          <a:p>
            <a:pPr algn="ctr"/>
            <a:r>
              <a:rPr lang="en-US" sz="2800" dirty="0"/>
              <a:t>Cons: </a:t>
            </a:r>
          </a:p>
          <a:p>
            <a:pPr algn="ctr"/>
            <a:r>
              <a:rPr lang="en-US" sz="2800" dirty="0"/>
              <a:t>You are sharing your space </a:t>
            </a:r>
            <a:r>
              <a:rPr lang="en-US" sz="2800"/>
              <a:t>with another person.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226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04215"/>
            <a:ext cx="11642103" cy="4149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762812" y="684196"/>
            <a:ext cx="929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101- Credit Score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E00C-54BF-4E6A-A5F4-B4881A8A0F67}"/>
              </a:ext>
            </a:extLst>
          </p:cNvPr>
          <p:cNvSpPr txBox="1"/>
          <p:nvPr/>
        </p:nvSpPr>
        <p:spPr>
          <a:xfrm>
            <a:off x="4647415" y="1778245"/>
            <a:ext cx="72429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https://austin.craigslist.org/apa/d/austin-ceiling-fans-new-light-fixtures/7272500563.html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hlinkClick r:id="rId3"/>
              </a:rPr>
              <a:t>https://austin.craigslist.org/apa/d/austin-the-perfect-place-to-call-home/7285549484.html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hlinkClick r:id="rId4"/>
              </a:rPr>
              <a:t>https://austin.craigslist.org/apa/d/austin-nw-apartment-community-with-nice/7281706093.html</a:t>
            </a:r>
            <a:endParaRPr lang="en-US" sz="2800" dirty="0"/>
          </a:p>
          <a:p>
            <a:pPr algn="ctr"/>
            <a:r>
              <a:rPr lang="en-US" sz="2800" dirty="0">
                <a:hlinkClick r:id="rId5"/>
              </a:rPr>
              <a:t>https://www.smiforestcreekapts.com/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3AD78-C1EC-46A7-AB5D-B5C61F731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58" y="3016577"/>
            <a:ext cx="4673342" cy="2634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F545B3-73D1-4B07-B8D2-533BCF80D012}"/>
              </a:ext>
            </a:extLst>
          </p:cNvPr>
          <p:cNvSpPr txBox="1"/>
          <p:nvPr/>
        </p:nvSpPr>
        <p:spPr>
          <a:xfrm>
            <a:off x="697584" y="2036190"/>
            <a:ext cx="389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Here are some examples. The last one is an apartment that I lived in for two years. </a:t>
            </a:r>
          </a:p>
        </p:txBody>
      </p:sp>
    </p:spTree>
    <p:extLst>
      <p:ext uri="{BB962C8B-B14F-4D97-AF65-F5344CB8AC3E}">
        <p14:creationId xmlns:p14="http://schemas.microsoft.com/office/powerpoint/2010/main" val="233487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04215"/>
            <a:ext cx="11642103" cy="4149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102936" y="684196"/>
            <a:ext cx="995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101-Renting an Apartment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E00C-54BF-4E6A-A5F4-B4881A8A0F67}"/>
              </a:ext>
            </a:extLst>
          </p:cNvPr>
          <p:cNvSpPr txBox="1"/>
          <p:nvPr/>
        </p:nvSpPr>
        <p:spPr>
          <a:xfrm>
            <a:off x="301658" y="1904215"/>
            <a:ext cx="11588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Links for more information: </a:t>
            </a:r>
          </a:p>
          <a:p>
            <a:pPr algn="ctr"/>
            <a:r>
              <a:rPr lang="en-US" sz="2800" dirty="0">
                <a:hlinkClick r:id="rId2"/>
              </a:rPr>
              <a:t>https://www.apartments.com/blog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hlinkClick r:id="rId3"/>
              </a:rPr>
              <a:t>https://www.allstate.com/tr/renters-insurance/different-types-of-apartments.aspx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782473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2259</TotalTime>
  <Words>603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Wingdings</vt:lpstr>
      <vt:lpstr>Gallery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policies:  Satisfaction Academic Progress (SAP)</dc:title>
  <dc:creator>Joshua Gordon</dc:creator>
  <cp:lastModifiedBy>Joshua Gordon</cp:lastModifiedBy>
  <cp:revision>84</cp:revision>
  <dcterms:created xsi:type="dcterms:W3CDTF">2019-01-25T14:35:17Z</dcterms:created>
  <dcterms:modified xsi:type="dcterms:W3CDTF">2021-03-05T16:51:35Z</dcterms:modified>
</cp:coreProperties>
</file>